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Nunito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Nunito-regular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Nunito-italic.fntdata"/><Relationship Id="rId14" Type="http://schemas.openxmlformats.org/officeDocument/2006/relationships/font" Target="fonts/Nunito-bold.fntdata"/><Relationship Id="rId16" Type="http://schemas.openxmlformats.org/officeDocument/2006/relationships/font" Target="fonts/Nuni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e0e9bd5d44_0_6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e0e9bd5d44_0_6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e0e9bd5d44_3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e0e9bd5d44_3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e0e9bd5d44_3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e0e9bd5d44_3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e0e9bd5d44_3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e0e9bd5d44_3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e0e9bd5d44_0_6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e0e9bd5d44_0_6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e0e9bd5d44_0_6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e0e9bd5d44_0_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sk.wikipedia.org/wiki/D%C3%BA%C5%A1ka_materina" TargetMode="External"/><Relationship Id="rId4" Type="http://schemas.openxmlformats.org/officeDocument/2006/relationships/hyperlink" Target="https://sk.wikipedia.org/wiki/P%C3%BApava_lek%C3%A1rska" TargetMode="External"/><Relationship Id="rId5" Type="http://schemas.openxmlformats.org/officeDocument/2006/relationships/hyperlink" Target="https://sk.wikipedia.org/wiki/P%C3%BApava_lek%C3%A1rska" TargetMode="External"/><Relationship Id="rId6" Type="http://schemas.openxmlformats.org/officeDocument/2006/relationships/hyperlink" Target="https://sk.wikipedia.org/wiki/Fialka_trojfarebn%C3%A1" TargetMode="External"/><Relationship Id="rId7" Type="http://schemas.openxmlformats.org/officeDocument/2006/relationships/hyperlink" Target="https://sk.wikipedia.org/wiki/Sedmokr%C3%A1ska_oby%C4%8Dajn%C3%A1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815125" y="1656150"/>
            <a:ext cx="7448400" cy="128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5000"/>
              <a:t> Rastliny z môjho okolia</a:t>
            </a:r>
            <a:endParaRPr b="1" sz="5000"/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1858700" y="3241533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sk"/>
              <a:t>Patrik Gyonyor 5.B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>
            <p:ph type="title"/>
          </p:nvPr>
        </p:nvSpPr>
        <p:spPr>
          <a:xfrm>
            <a:off x="378425" y="399375"/>
            <a:ext cx="4306800" cy="6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Materina dúška</a:t>
            </a:r>
            <a:endParaRPr b="1"/>
          </a:p>
        </p:txBody>
      </p:sp>
      <p:sp>
        <p:nvSpPr>
          <p:cNvPr id="135" name="Google Shape;135;p14"/>
          <p:cNvSpPr txBox="1"/>
          <p:nvPr>
            <p:ph idx="2" type="body"/>
          </p:nvPr>
        </p:nvSpPr>
        <p:spPr>
          <a:xfrm>
            <a:off x="420575" y="1183400"/>
            <a:ext cx="4264800" cy="35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sk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Charakteristika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Vzhľad: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Drobná bylinka (do 30 cm) s fialovými kvetmi a vajcovitými lístkami.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Kvitnutie: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Máj až august; typická jemnou vôňou.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sk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Zber a sušenie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Zber: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Kvitnúca vňať (máj – august).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Sušenie: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Rýchlo, pri teplote do 35 °C. Skladujte v tme a suchu.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sk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Účinky a využitie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Vnútorné: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Pomáha pri chorobách dýchacích ciest (kašeľ), tráviacich ťažkostiach (nadúvanie, hnačka) a zápaloch močových ciest.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Vonkajšie: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Kloktadlo (zápach z úst, dezinfekcia) alebo kúpeľ (pre deti, pri nervovom vyčerpaní a reume).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Vlastnosti: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Pôsobí antisepticky a uvoľňuje hlieny.</a:t>
            </a:r>
            <a:endParaRPr/>
          </a:p>
        </p:txBody>
      </p:sp>
      <p:pic>
        <p:nvPicPr>
          <p:cNvPr id="136" name="Google Shape;136;p14"/>
          <p:cNvPicPr preferRelativeResize="0"/>
          <p:nvPr/>
        </p:nvPicPr>
        <p:blipFill rotWithShape="1">
          <a:blip r:embed="rId3">
            <a:alphaModFix/>
          </a:blip>
          <a:srcRect b="0" l="24234" r="23423" t="0"/>
          <a:stretch/>
        </p:blipFill>
        <p:spPr>
          <a:xfrm>
            <a:off x="5197200" y="0"/>
            <a:ext cx="358976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/>
          <p:nvPr>
            <p:ph type="title"/>
          </p:nvPr>
        </p:nvSpPr>
        <p:spPr>
          <a:xfrm>
            <a:off x="378425" y="399375"/>
            <a:ext cx="4306800" cy="6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Fialka trojfarebná</a:t>
            </a:r>
            <a:endParaRPr b="1"/>
          </a:p>
        </p:txBody>
      </p:sp>
      <p:sp>
        <p:nvSpPr>
          <p:cNvPr id="142" name="Google Shape;142;p15"/>
          <p:cNvSpPr txBox="1"/>
          <p:nvPr>
            <p:ph idx="2" type="body"/>
          </p:nvPr>
        </p:nvSpPr>
        <p:spPr>
          <a:xfrm>
            <a:off x="420575" y="1183400"/>
            <a:ext cx="4264800" cy="35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sk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Vzhľad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Vzrast: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Výška 15 – 30 cm, má plazivý podzemok.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Listy: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Eliptické až vajcovité, na okrajoch zúbkované, s palistami pri báze.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Kvety: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Súmerné, žltej farby (často s modrými škvrnami), veľké 15 – 25 mm.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Plod: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Tobolka.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400"/>
              </a:spcBef>
              <a:spcAft>
                <a:spcPts val="0"/>
              </a:spcAft>
              <a:buNone/>
            </a:pPr>
            <a:r>
              <a:rPr b="1" lang="sk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Využitie a zaujímavosti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Liečiteľstvo: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Používa sa ako liečivá bylina.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Zámena: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Často sa mýli s fialkou roľnou (</a:t>
            </a:r>
            <a:r>
              <a:rPr i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Viola arvensis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15"/>
          <p:cNvPicPr preferRelativeResize="0"/>
          <p:nvPr/>
        </p:nvPicPr>
        <p:blipFill rotWithShape="1">
          <a:blip r:embed="rId3">
            <a:alphaModFix/>
          </a:blip>
          <a:srcRect b="0" l="26984" r="20671" t="0"/>
          <a:stretch/>
        </p:blipFill>
        <p:spPr>
          <a:xfrm>
            <a:off x="5197200" y="0"/>
            <a:ext cx="35897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/>
          <p:nvPr>
            <p:ph type="title"/>
          </p:nvPr>
        </p:nvSpPr>
        <p:spPr>
          <a:xfrm>
            <a:off x="378425" y="399375"/>
            <a:ext cx="4306800" cy="6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Púpava lekárska</a:t>
            </a:r>
            <a:endParaRPr b="1"/>
          </a:p>
        </p:txBody>
      </p:sp>
      <p:sp>
        <p:nvSpPr>
          <p:cNvPr id="149" name="Google Shape;149;p16"/>
          <p:cNvSpPr txBox="1"/>
          <p:nvPr>
            <p:ph idx="2" type="body"/>
          </p:nvPr>
        </p:nvSpPr>
        <p:spPr>
          <a:xfrm>
            <a:off x="420575" y="1183400"/>
            <a:ext cx="4264800" cy="35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Vzhľad: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Trvácna bylina s dutou stonkou, žltým kvetom a mliečnou šťavou.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Zber: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Celá rastlina je jedlá. Zbiera sa koreň (jar/jeseň), listy (máj – september) a kvety.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Využitie: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Trávenie: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Nechutenstvo, zápcha, žalúdočné problémy.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Močové cesty: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Zápaly a obličkové kamene.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Ostatné: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Čistenie krvi, anémia, ekzémy a únava.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Ľudové názvy: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Mlieč, pampeliška, smotánka.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16"/>
          <p:cNvPicPr preferRelativeResize="0"/>
          <p:nvPr/>
        </p:nvPicPr>
        <p:blipFill rotWithShape="1">
          <a:blip r:embed="rId3">
            <a:alphaModFix/>
          </a:blip>
          <a:srcRect b="0" l="42954" r="4701" t="0"/>
          <a:stretch/>
        </p:blipFill>
        <p:spPr>
          <a:xfrm>
            <a:off x="5197200" y="0"/>
            <a:ext cx="35897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7"/>
          <p:cNvSpPr txBox="1"/>
          <p:nvPr>
            <p:ph type="title"/>
          </p:nvPr>
        </p:nvSpPr>
        <p:spPr>
          <a:xfrm>
            <a:off x="378425" y="399375"/>
            <a:ext cx="4306800" cy="67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/>
              <a:t>Sedmokráska</a:t>
            </a:r>
            <a:endParaRPr b="1"/>
          </a:p>
        </p:txBody>
      </p:sp>
      <p:sp>
        <p:nvSpPr>
          <p:cNvPr id="156" name="Google Shape;156;p17"/>
          <p:cNvSpPr txBox="1"/>
          <p:nvPr>
            <p:ph idx="2" type="body"/>
          </p:nvPr>
        </p:nvSpPr>
        <p:spPr>
          <a:xfrm>
            <a:off x="420575" y="1183400"/>
            <a:ext cx="4264800" cy="35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2860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Vzhľad: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Nízka rastlina (do 12 cm) so žltým stredom a bielymi až ružovkastými lístkami. Je mrazuvzdorná a kvitne takmer celý rok.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Zber: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Kvetné úbory s krátkou stonkou (do 2 cm).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Účinky: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Vnútorne: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Podporuje metabolizmus pečene, žlčník a vykašliavanie pri zápaloch dýchacích ciest.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Zvonka: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Obklady na zle hojace sa rany a vredy; kloktadlo na hrdlo a ďasná.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Využitie:</a:t>
            </a:r>
            <a:r>
              <a:rPr lang="sk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Odvary, kúpele a čerstvé kvety do jarných šalátov.</a:t>
            </a:r>
            <a:endParaRPr b="1"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17"/>
          <p:cNvPicPr preferRelativeResize="0"/>
          <p:nvPr/>
        </p:nvPicPr>
        <p:blipFill rotWithShape="1">
          <a:blip r:embed="rId3">
            <a:alphaModFix/>
          </a:blip>
          <a:srcRect b="0" l="36061" r="11594" t="0"/>
          <a:stretch/>
        </p:blipFill>
        <p:spPr>
          <a:xfrm>
            <a:off x="5197200" y="0"/>
            <a:ext cx="35897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/>
          <p:nvPr>
            <p:ph idx="1" type="body"/>
          </p:nvPr>
        </p:nvSpPr>
        <p:spPr>
          <a:xfrm>
            <a:off x="328025" y="343250"/>
            <a:ext cx="7415100" cy="44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sk" sz="2400"/>
              <a:t>ZDROJE:</a:t>
            </a:r>
            <a:endParaRPr b="1" sz="24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moja záhrada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 u="sng">
                <a:solidFill>
                  <a:schemeClr val="hlink"/>
                </a:solidFill>
                <a:hlinkClick r:id="rId3"/>
              </a:rPr>
              <a:t>https://sk.wikipedia.org/wiki/D%C3%BA%C5%A1ka_materina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sk" sz="1600" u="sng">
                <a:solidFill>
                  <a:schemeClr val="hlink"/>
                </a:solidFill>
                <a:hlinkClick r:id="rId4"/>
              </a:rPr>
              <a:t>https://sk.wikipedia.org/w</a:t>
            </a:r>
            <a:r>
              <a:rPr lang="sk" sz="1600" u="sng">
                <a:solidFill>
                  <a:schemeClr val="hlink"/>
                </a:solidFill>
                <a:hlinkClick r:id="rId5"/>
              </a:rPr>
              <a:t>iki/P%C3%BApava_lek%C3%A1rska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 u="sng">
                <a:solidFill>
                  <a:schemeClr val="hlink"/>
                </a:solidFill>
                <a:hlinkClick r:id="rId6"/>
              </a:rPr>
              <a:t>https://sk.wikipedia.org/wiki/Fialka_trojfarebn%C3%A1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 u="sng">
                <a:solidFill>
                  <a:schemeClr val="hlink"/>
                </a:solidFill>
                <a:hlinkClick r:id="rId7"/>
              </a:rPr>
              <a:t>https://sk.wikipedia.org/wiki/Sedmokr%C3%A1ska_oby%C4%8Dajn%C3%A1</a:t>
            </a:r>
            <a:r>
              <a:rPr lang="sk" sz="1600"/>
              <a:t>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sk" sz="1600"/>
              <a:t> </a:t>
            </a:r>
            <a:endParaRPr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/>
          <p:nvPr>
            <p:ph type="title"/>
          </p:nvPr>
        </p:nvSpPr>
        <p:spPr>
          <a:xfrm>
            <a:off x="648725" y="1383850"/>
            <a:ext cx="78465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sk" sz="4640"/>
              <a:t>ĎAKUJEM ZA POZORNOSŤ</a:t>
            </a:r>
            <a:endParaRPr b="1" sz="4640"/>
          </a:p>
        </p:txBody>
      </p:sp>
      <p:pic>
        <p:nvPicPr>
          <p:cNvPr id="168" name="Google Shape;16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1250" y="2624200"/>
            <a:ext cx="200145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